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94" r:id="rId2"/>
    <p:sldId id="303" r:id="rId3"/>
    <p:sldId id="305" r:id="rId4"/>
    <p:sldId id="296" r:id="rId5"/>
    <p:sldId id="297" r:id="rId6"/>
    <p:sldId id="301" r:id="rId7"/>
    <p:sldId id="308" r:id="rId8"/>
    <p:sldId id="311" r:id="rId9"/>
    <p:sldId id="313" r:id="rId10"/>
    <p:sldId id="314" r:id="rId11"/>
    <p:sldId id="315" r:id="rId12"/>
    <p:sldId id="316" r:id="rId13"/>
    <p:sldId id="312" r:id="rId14"/>
    <p:sldId id="317" r:id="rId15"/>
    <p:sldId id="318" r:id="rId16"/>
    <p:sldId id="319" r:id="rId17"/>
    <p:sldId id="298" r:id="rId18"/>
    <p:sldId id="300" r:id="rId19"/>
    <p:sldId id="302" r:id="rId20"/>
    <p:sldId id="304" r:id="rId21"/>
  </p:sldIdLst>
  <p:sldSz cx="12192000" cy="6858000"/>
  <p:notesSz cx="9926638" cy="6797675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Styl pośredni 4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Styl pośredni 4 — Ak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108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C859C-8263-432F-95AD-114850D7E880}" type="datetimeFigureOut">
              <a:rPr lang="pl-PL" smtClean="0"/>
              <a:t>2017-01-05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621696" y="6456324"/>
            <a:ext cx="4302625" cy="340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E85D9-7CAB-44E4-AA26-FA80DABE3C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423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83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87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88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67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5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85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37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87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05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1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5A12C-A51A-499B-8E39-D7B46D512B77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2017-01-05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22CDE-B2F1-4000-B709-76E7874C8181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78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70689" y="2444759"/>
            <a:ext cx="6177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dirty="0" err="1" smtClean="0">
                <a:solidFill>
                  <a:srgbClr val="70AD47">
                    <a:lumMod val="75000"/>
                  </a:srgbClr>
                </a:solidFill>
              </a:rPr>
              <a:t>Mikroinstalacje</a:t>
            </a:r>
            <a:r>
              <a:rPr lang="pl-PL" sz="3200" dirty="0" smtClean="0">
                <a:solidFill>
                  <a:srgbClr val="70AD47">
                    <a:lumMod val="75000"/>
                  </a:srgbClr>
                </a:solidFill>
              </a:rPr>
              <a:t> OZE</a:t>
            </a:r>
          </a:p>
          <a:p>
            <a:pPr algn="ctr"/>
            <a:r>
              <a:rPr lang="pl-PL" sz="3200" dirty="0" smtClean="0">
                <a:solidFill>
                  <a:srgbClr val="70AD47">
                    <a:lumMod val="75000"/>
                  </a:srgbClr>
                </a:solidFill>
              </a:rPr>
              <a:t> w Gminie Stalowa Wola</a:t>
            </a:r>
            <a:endParaRPr lang="pl-PL" sz="3200" dirty="0">
              <a:solidFill>
                <a:srgbClr val="70AD47">
                  <a:lumMod val="75000"/>
                </a:srgb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2732531" cy="126748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812" y="136528"/>
            <a:ext cx="1409308" cy="20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48" y="5183684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Łukasz\Desktop\fal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1450" y="1072802"/>
            <a:ext cx="4056011" cy="4925728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65157" y="362139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Przykładowy inwerter</a:t>
            </a:r>
            <a:endParaRPr lang="pl-P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48" y="5183684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Łukasz\Desktop\falowni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80237" y="1775088"/>
            <a:ext cx="5631255" cy="4223442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365157" y="362139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Przykładowy inwerter</a:t>
            </a:r>
            <a:endParaRPr lang="pl-P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48" y="5183684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Łukasz\Desktop\6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1504" y="767472"/>
            <a:ext cx="6508480" cy="3883211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20301" y="122725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Montaż na pokryciu wykonanym z blachodachówki</a:t>
            </a:r>
            <a:endParaRPr lang="pl-PL" sz="3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4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pic>
        <p:nvPicPr>
          <p:cNvPr id="6" name="Picture 2" descr="C:\Users\Łukasz\Desktop\13062055_474155456103599_6871049258721466531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39494" y="362139"/>
            <a:ext cx="7233719" cy="542528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653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48" y="5183684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20301" y="122724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Montaż na pokryciu wykonanym z dachówki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6" name="Picture 2" descr="C:\Users\Łukasz\Desktop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58174" y="1163026"/>
            <a:ext cx="7211751" cy="35947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3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48" y="5183684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220301" y="122724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Pozostałe elementy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8" name="Symbol zastępczy zawartości 2"/>
          <p:cNvSpPr txBox="1">
            <a:spLocks/>
          </p:cNvSpPr>
          <p:nvPr/>
        </p:nvSpPr>
        <p:spPr>
          <a:xfrm>
            <a:off x="1606991" y="146543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mtClean="0">
                <a:solidFill>
                  <a:schemeClr val="accent1">
                    <a:lumMod val="75000"/>
                  </a:schemeClr>
                </a:solidFill>
              </a:rPr>
              <a:t>Zabezpieczenie prądu stałego</a:t>
            </a:r>
          </a:p>
          <a:p>
            <a:r>
              <a:rPr lang="pl-PL" smtClean="0">
                <a:solidFill>
                  <a:schemeClr val="accent1">
                    <a:lumMod val="75000"/>
                  </a:schemeClr>
                </a:solidFill>
              </a:rPr>
              <a:t>Czujnik zaniku faz</a:t>
            </a:r>
          </a:p>
          <a:p>
            <a:r>
              <a:rPr lang="pl-PL" smtClean="0">
                <a:solidFill>
                  <a:schemeClr val="accent1">
                    <a:lumMod val="75000"/>
                  </a:schemeClr>
                </a:solidFill>
              </a:rPr>
              <a:t>Kable solarne</a:t>
            </a:r>
          </a:p>
          <a:p>
            <a:r>
              <a:rPr lang="pl-PL" smtClean="0">
                <a:solidFill>
                  <a:schemeClr val="accent1">
                    <a:lumMod val="75000"/>
                  </a:schemeClr>
                </a:solidFill>
              </a:rPr>
              <a:t>Złączki wodoodporne (konektory)</a:t>
            </a:r>
          </a:p>
          <a:p>
            <a:r>
              <a:rPr lang="pl-PL" smtClean="0">
                <a:solidFill>
                  <a:schemeClr val="accent1">
                    <a:lumMod val="75000"/>
                  </a:schemeClr>
                </a:solidFill>
              </a:rPr>
              <a:t>Licznik dwukierunkowy </a:t>
            </a:r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5924" y="357389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Koszt zakupu i montażu instalacji fotowoltaicznej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09327"/>
              </p:ext>
            </p:extLst>
          </p:nvPr>
        </p:nvGraphicFramePr>
        <p:xfrm>
          <a:off x="3539904" y="1864170"/>
          <a:ext cx="5455019" cy="24589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7875"/>
                <a:gridCol w="1549389"/>
                <a:gridCol w="1787755"/>
              </a:tblGrid>
              <a:tr h="89457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Moc instalacji</a:t>
                      </a:r>
                    </a:p>
                    <a:p>
                      <a:pPr algn="ctr"/>
                      <a:r>
                        <a:rPr lang="pl-PL" sz="1200" dirty="0" smtClean="0"/>
                        <a:t>kW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Ilość paneli fotowoltaicznych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Cena rynkowa</a:t>
                      </a:r>
                      <a:r>
                        <a:rPr lang="pl-PL" sz="1200" baseline="0" dirty="0" smtClean="0"/>
                        <a:t> netto</a:t>
                      </a:r>
                      <a:endParaRPr lang="pl-PL" sz="1200" dirty="0"/>
                    </a:p>
                  </a:txBody>
                  <a:tcPr/>
                </a:tc>
              </a:tr>
              <a:tr h="57223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 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16 000 zł</a:t>
                      </a:r>
                      <a:endParaRPr lang="pl-PL" sz="1400" dirty="0"/>
                    </a:p>
                  </a:txBody>
                  <a:tcPr/>
                </a:tc>
              </a:tr>
              <a:tr h="50769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/>
                        <a:t> 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 21 000 zł</a:t>
                      </a:r>
                      <a:endParaRPr lang="pl-PL" sz="1400" dirty="0"/>
                    </a:p>
                  </a:txBody>
                  <a:tcPr/>
                </a:tc>
              </a:tr>
              <a:tr h="48441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26 000 zł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59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7281" y="69751"/>
            <a:ext cx="76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Koszty instalacji, </a:t>
            </a:r>
            <a:r>
              <a:rPr lang="pl-PL" sz="3200" u="sng" dirty="0" smtClean="0">
                <a:solidFill>
                  <a:srgbClr val="00B050"/>
                </a:solidFill>
              </a:rPr>
              <a:t>koszty kwalifikowane</a:t>
            </a:r>
            <a:r>
              <a:rPr lang="pl-PL" sz="3200" dirty="0" smtClean="0">
                <a:solidFill>
                  <a:srgbClr val="00B050"/>
                </a:solidFill>
              </a:rPr>
              <a:t>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154724" y="668639"/>
            <a:ext cx="869132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pPr lvl="0"/>
            <a:r>
              <a:rPr lang="pl-PL" dirty="0" smtClean="0"/>
              <a:t>- roboty </a:t>
            </a:r>
            <a:r>
              <a:rPr lang="pl-PL" dirty="0"/>
              <a:t>budowlane, zakup i montaż jednostek wytwarzających energię w oparciu o OZE,</a:t>
            </a:r>
          </a:p>
          <a:p>
            <a:pPr lvl="0"/>
            <a:r>
              <a:rPr lang="pl-PL" dirty="0" smtClean="0"/>
              <a:t>- roboty </a:t>
            </a:r>
            <a:r>
              <a:rPr lang="pl-PL" dirty="0"/>
              <a:t>przygotowawcze bezpośrednio związane z montażem jednostek wytwarzających </a:t>
            </a:r>
            <a:r>
              <a:rPr lang="pl-PL" dirty="0" smtClean="0"/>
              <a:t>        </a:t>
            </a:r>
          </a:p>
          <a:p>
            <a:pPr lvl="0"/>
            <a:r>
              <a:rPr lang="pl-PL" dirty="0" smtClean="0"/>
              <a:t>  energię </a:t>
            </a:r>
            <a:r>
              <a:rPr lang="pl-PL" dirty="0"/>
              <a:t>w oparciu o OZE,</a:t>
            </a:r>
          </a:p>
          <a:p>
            <a:pPr lvl="0"/>
            <a:r>
              <a:rPr lang="pl-PL" dirty="0" smtClean="0"/>
              <a:t>- instalacje </a:t>
            </a:r>
            <a:r>
              <a:rPr lang="pl-PL" dirty="0"/>
              <a:t>i urządzenia niezbędne do prawidłowego funkcjonowania danej instalacji </a:t>
            </a:r>
            <a:r>
              <a:rPr lang="pl-PL" dirty="0" smtClean="0"/>
              <a:t>  </a:t>
            </a:r>
          </a:p>
          <a:p>
            <a:pPr lvl="0"/>
            <a:r>
              <a:rPr lang="pl-PL" dirty="0" smtClean="0"/>
              <a:t>  (</a:t>
            </a:r>
            <a:r>
              <a:rPr lang="pl-PL" dirty="0"/>
              <a:t>armatura, okablowanie, urządzenia pomiarowe i sterujące wraz z oprogramowaniem, </a:t>
            </a:r>
            <a:endParaRPr lang="pl-PL" dirty="0" smtClean="0"/>
          </a:p>
          <a:p>
            <a:pPr lvl="0"/>
            <a:r>
              <a:rPr lang="pl-PL" dirty="0" smtClean="0"/>
              <a:t>  urządzenia </a:t>
            </a:r>
            <a:r>
              <a:rPr lang="pl-PL" dirty="0"/>
              <a:t>zabezpieczające),</a:t>
            </a:r>
          </a:p>
          <a:p>
            <a:pPr lvl="0"/>
            <a:r>
              <a:rPr lang="pl-PL" dirty="0" smtClean="0"/>
              <a:t>- urządzenia </a:t>
            </a:r>
            <a:r>
              <a:rPr lang="pl-PL" dirty="0"/>
              <a:t>i instalacje niezbędne do podłączenia jednostki wytwarzającej </a:t>
            </a:r>
            <a:r>
              <a:rPr lang="pl-PL" dirty="0" smtClean="0"/>
              <a:t>energię </a:t>
            </a:r>
            <a:r>
              <a:rPr lang="pl-PL" dirty="0"/>
              <a:t>w </a:t>
            </a:r>
            <a:r>
              <a:rPr lang="pl-PL" dirty="0" smtClean="0"/>
              <a:t>  </a:t>
            </a:r>
          </a:p>
          <a:p>
            <a:pPr lvl="0"/>
            <a:r>
              <a:rPr lang="pl-PL" dirty="0" smtClean="0"/>
              <a:t>  oparciu </a:t>
            </a:r>
            <a:r>
              <a:rPr lang="pl-PL" dirty="0"/>
              <a:t>o OZE do instalacji odbiorczej (elektrycznej, ogrzewania, c.w.u.); wydatki </a:t>
            </a:r>
            <a:r>
              <a:rPr lang="pl-PL" dirty="0" smtClean="0"/>
              <a:t>  </a:t>
            </a:r>
          </a:p>
          <a:p>
            <a:pPr lvl="0"/>
            <a:r>
              <a:rPr lang="pl-PL" dirty="0" smtClean="0"/>
              <a:t>  kwalifikowane </a:t>
            </a:r>
            <a:r>
              <a:rPr lang="pl-PL" dirty="0"/>
              <a:t>nie obejmują pozostałych elementów instalacji w budynku,</a:t>
            </a:r>
          </a:p>
          <a:p>
            <a:pPr lvl="0"/>
            <a:r>
              <a:rPr lang="pl-PL" dirty="0" smtClean="0"/>
              <a:t>- urządzenia </a:t>
            </a:r>
            <a:r>
              <a:rPr lang="pl-PL" dirty="0"/>
              <a:t>służące do magazynowania energii wytworzonej z ww. urządzeń OZE </a:t>
            </a:r>
            <a:endParaRPr lang="pl-PL" dirty="0" smtClean="0"/>
          </a:p>
          <a:p>
            <a:pPr lvl="0"/>
            <a:r>
              <a:rPr lang="pl-PL" dirty="0" smtClean="0"/>
              <a:t>  (np. zbiorniki </a:t>
            </a:r>
            <a:r>
              <a:rPr lang="pl-PL" dirty="0"/>
              <a:t>na c.w.u., itd.),</a:t>
            </a:r>
          </a:p>
          <a:p>
            <a:pPr lvl="0"/>
            <a:r>
              <a:rPr lang="pl-PL" dirty="0" smtClean="0"/>
              <a:t>- wydatki </a:t>
            </a:r>
            <a:r>
              <a:rPr lang="pl-PL" dirty="0"/>
              <a:t>na elementy montażowe instalacji i urządzeń OZE – tylko w zakresie niezbędnym </a:t>
            </a:r>
            <a:endParaRPr lang="pl-PL" dirty="0" smtClean="0"/>
          </a:p>
          <a:p>
            <a:pPr lvl="0"/>
            <a:r>
              <a:rPr lang="pl-PL" dirty="0" smtClean="0"/>
              <a:t>  do </a:t>
            </a:r>
            <a:r>
              <a:rPr lang="pl-PL" dirty="0"/>
              <a:t>realizacji celów projektu,</a:t>
            </a:r>
          </a:p>
          <a:p>
            <a:pPr lvl="0"/>
            <a:r>
              <a:rPr lang="pl-PL" dirty="0" smtClean="0"/>
              <a:t>- rozruch</a:t>
            </a:r>
            <a:r>
              <a:rPr lang="pl-PL" dirty="0"/>
              <a:t>, regulacja instalacji, przeszkolenie odbiorców ostatecznych w zakresie obsługi </a:t>
            </a:r>
            <a:r>
              <a:rPr lang="pl-PL" dirty="0" smtClean="0"/>
              <a:t>  </a:t>
            </a:r>
          </a:p>
          <a:p>
            <a:pPr lvl="0"/>
            <a:r>
              <a:rPr lang="pl-PL" dirty="0" smtClean="0"/>
              <a:t>   urządzeń </a:t>
            </a:r>
            <a:r>
              <a:rPr lang="pl-PL" dirty="0"/>
              <a:t>OZE</a:t>
            </a:r>
            <a:r>
              <a:rPr lang="pl-PL" dirty="0" smtClean="0"/>
              <a:t>,</a:t>
            </a:r>
          </a:p>
          <a:p>
            <a:r>
              <a:rPr lang="pl-PL" dirty="0" smtClean="0"/>
              <a:t>- przebudowa </a:t>
            </a:r>
            <a:r>
              <a:rPr lang="pl-PL" dirty="0"/>
              <a:t>instalacji odgromowej kolidującej z montażem urządzeń OZE na dachu 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 budynku</a:t>
            </a:r>
            <a:r>
              <a:rPr lang="pl-PL" dirty="0"/>
              <a:t>. </a:t>
            </a:r>
          </a:p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447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7281" y="69751"/>
            <a:ext cx="76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Koszty instalacji, </a:t>
            </a:r>
            <a:r>
              <a:rPr lang="pl-PL" sz="3200" u="sng" dirty="0" smtClean="0">
                <a:solidFill>
                  <a:srgbClr val="00B050"/>
                </a:solidFill>
              </a:rPr>
              <a:t>koszty niekwalifikowane</a:t>
            </a:r>
            <a:r>
              <a:rPr lang="pl-PL" sz="3200" dirty="0" smtClean="0">
                <a:solidFill>
                  <a:srgbClr val="00B050"/>
                </a:solidFill>
              </a:rPr>
              <a:t>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18098" y="621381"/>
            <a:ext cx="869132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 smtClean="0"/>
              <a:t>- Bieżącą </a:t>
            </a:r>
            <a:r>
              <a:rPr lang="pl-PL" dirty="0"/>
              <a:t>eksploatację i utrzymanie obiektów i instalacji (w tym np. przeglądy techniczne i 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koszty </a:t>
            </a:r>
            <a:r>
              <a:rPr lang="pl-PL" dirty="0"/>
              <a:t>bieżącej obsługi instalacji, wydatki na ubezpieczenia), </a:t>
            </a:r>
          </a:p>
          <a:p>
            <a:r>
              <a:rPr lang="pl-PL" dirty="0" smtClean="0"/>
              <a:t>  Promocja </a:t>
            </a:r>
            <a:r>
              <a:rPr lang="pl-PL" dirty="0"/>
              <a:t>projektu bez względu na jej formę i wartość wydatków, </a:t>
            </a:r>
          </a:p>
          <a:p>
            <a:r>
              <a:rPr lang="pl-PL" dirty="0" smtClean="0"/>
              <a:t>- Tzw</a:t>
            </a:r>
            <a:r>
              <a:rPr lang="pl-PL" dirty="0"/>
              <a:t>. prace towarzyszące, które nie wpływają w bezpośredni sposób na realizację celu 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działania</a:t>
            </a:r>
            <a:r>
              <a:rPr lang="pl-PL" dirty="0"/>
              <a:t>, w tym roboty budowlane związane z remontem, przebudową, rozbudową, </a:t>
            </a:r>
            <a:endParaRPr lang="pl-PL" dirty="0" smtClean="0"/>
          </a:p>
          <a:p>
            <a:r>
              <a:rPr lang="pl-PL" dirty="0" smtClean="0"/>
              <a:t>  nadbudową </a:t>
            </a:r>
            <a:r>
              <a:rPr lang="pl-PL" dirty="0"/>
              <a:t>budynków i ich elementów, które nie są bezpośrednio związane z instalacją </a:t>
            </a:r>
            <a:endParaRPr lang="pl-PL" dirty="0" smtClean="0"/>
          </a:p>
          <a:p>
            <a:r>
              <a:rPr lang="pl-PL" dirty="0" smtClean="0"/>
              <a:t>  OZE </a:t>
            </a:r>
            <a:r>
              <a:rPr lang="pl-PL" dirty="0"/>
              <a:t>(np. wymiana pokrycia dachu). Niekwalifikowany jest również zakup sprzętu i </a:t>
            </a:r>
            <a:endParaRPr lang="pl-PL" dirty="0" smtClean="0"/>
          </a:p>
          <a:p>
            <a:r>
              <a:rPr lang="pl-PL" dirty="0" smtClean="0"/>
              <a:t>  wyposażenia</a:t>
            </a:r>
            <a:r>
              <a:rPr lang="pl-PL" dirty="0"/>
              <a:t>, który nie służy wyłącznie do obsługi instalacji OZE </a:t>
            </a:r>
            <a:endParaRPr lang="pl-PL" dirty="0" smtClean="0"/>
          </a:p>
          <a:p>
            <a:r>
              <a:rPr lang="pl-PL" dirty="0" smtClean="0"/>
              <a:t>- Montaż </a:t>
            </a:r>
            <a:r>
              <a:rPr lang="pl-PL" dirty="0"/>
              <a:t>urządzeń OZE na dachach pokrytych wyrobami zawierającymi azbest, </a:t>
            </a:r>
          </a:p>
          <a:p>
            <a:r>
              <a:rPr lang="pl-PL" dirty="0" smtClean="0"/>
              <a:t>- Liczniki </a:t>
            </a:r>
            <a:r>
              <a:rPr lang="pl-PL" dirty="0"/>
              <a:t>energii, które należą do zakładu energetycznego, </a:t>
            </a:r>
          </a:p>
          <a:p>
            <a:r>
              <a:rPr lang="pl-PL" dirty="0" smtClean="0"/>
              <a:t>- Podatek </a:t>
            </a:r>
            <a:r>
              <a:rPr lang="pl-PL" dirty="0"/>
              <a:t>VAT, </a:t>
            </a:r>
          </a:p>
          <a:p>
            <a:r>
              <a:rPr lang="pl-PL" dirty="0" smtClean="0"/>
              <a:t>- Zarządzanie </a:t>
            </a:r>
            <a:r>
              <a:rPr lang="pl-PL" dirty="0"/>
              <a:t>projektem (czynności związane z wykonywaniem obowiązków beneficjenta </a:t>
            </a:r>
            <a:r>
              <a:rPr lang="pl-PL" dirty="0" smtClean="0"/>
              <a:t> </a:t>
            </a:r>
          </a:p>
          <a:p>
            <a:r>
              <a:rPr lang="pl-PL" dirty="0"/>
              <a:t> </a:t>
            </a:r>
            <a:r>
              <a:rPr lang="pl-PL" dirty="0" smtClean="0"/>
              <a:t>  wobec </a:t>
            </a:r>
            <a:r>
              <a:rPr lang="pl-PL" dirty="0"/>
              <a:t>IZ oraz odbiorców ostatecznych, w tym np. wydatki związane z działaniami 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 informacyjnymi</a:t>
            </a:r>
            <a:r>
              <a:rPr lang="pl-PL" dirty="0"/>
              <a:t>, wyborem odbiorców ostatecznych, wsparciem przyłączania do sieci 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 elektroenergetycznych</a:t>
            </a:r>
            <a:r>
              <a:rPr lang="pl-PL" dirty="0"/>
              <a:t>, bieżącą obsługą projektu, rozliczenia i monitorowanie efektów 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 projektu</a:t>
            </a:r>
            <a:r>
              <a:rPr lang="pl-PL" dirty="0"/>
              <a:t>, itd.), </a:t>
            </a:r>
          </a:p>
        </p:txBody>
      </p:sp>
    </p:spTree>
    <p:extLst>
      <p:ext uri="{BB962C8B-B14F-4D97-AF65-F5344CB8AC3E}">
        <p14:creationId xmlns:p14="http://schemas.microsoft.com/office/powerpoint/2010/main" val="383918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7281" y="69751"/>
            <a:ext cx="76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Koszty instalacji, </a:t>
            </a:r>
            <a:r>
              <a:rPr lang="pl-PL" sz="3200" u="sng" dirty="0" smtClean="0">
                <a:solidFill>
                  <a:srgbClr val="00B050"/>
                </a:solidFill>
              </a:rPr>
              <a:t>koszty niekwalifikowane</a:t>
            </a:r>
            <a:r>
              <a:rPr lang="pl-PL" sz="3200" dirty="0" smtClean="0">
                <a:solidFill>
                  <a:srgbClr val="00B050"/>
                </a:solidFill>
              </a:rPr>
              <a:t>: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218098" y="621381"/>
            <a:ext cx="86913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 smtClean="0"/>
              <a:t>- Tzw</a:t>
            </a:r>
            <a:r>
              <a:rPr lang="pl-PL" dirty="0"/>
              <a:t>. weryfikację techniczną, ekspertyzę stanu technicznego budynku i instalacji w związku </a:t>
            </a:r>
            <a:r>
              <a:rPr lang="pl-PL" dirty="0" smtClean="0"/>
              <a:t>  </a:t>
            </a:r>
          </a:p>
          <a:p>
            <a:r>
              <a:rPr lang="pl-PL" dirty="0" smtClean="0"/>
              <a:t>  z </a:t>
            </a:r>
            <a:r>
              <a:rPr lang="pl-PL" dirty="0"/>
              <a:t>procesem wyboru ostatecznych odbiorców, </a:t>
            </a:r>
            <a:endParaRPr lang="pl-PL" dirty="0" smtClean="0"/>
          </a:p>
          <a:p>
            <a:r>
              <a:rPr lang="pl-PL" dirty="0" smtClean="0"/>
              <a:t>- Audyty </a:t>
            </a:r>
            <a:r>
              <a:rPr lang="pl-PL" dirty="0"/>
              <a:t>energetyczne, audyty efektywności energetycznej, świadectwa efektywności   </a:t>
            </a:r>
          </a:p>
          <a:p>
            <a:r>
              <a:rPr lang="pl-PL" dirty="0"/>
              <a:t>  energetycznej, plany gospodarki niskoemisyjnej, </a:t>
            </a:r>
          </a:p>
          <a:p>
            <a:endParaRPr lang="pl-PL" dirty="0"/>
          </a:p>
          <a:p>
            <a:r>
              <a:rPr lang="pl-PL" dirty="0" smtClean="0"/>
              <a:t> 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416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99588" y="136526"/>
            <a:ext cx="76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Weryfikacja Techników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51" y="79525"/>
            <a:ext cx="4739489" cy="609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84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217281" y="69751"/>
            <a:ext cx="76863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Finansowanie </a:t>
            </a:r>
            <a:r>
              <a:rPr lang="pl-PL" sz="3200" dirty="0">
                <a:solidFill>
                  <a:srgbClr val="00B050"/>
                </a:solidFill>
              </a:rPr>
              <a:t>: szacunkowe koszty </a:t>
            </a:r>
            <a:r>
              <a:rPr lang="pl-PL" sz="3200" dirty="0" smtClean="0">
                <a:solidFill>
                  <a:srgbClr val="00B050"/>
                </a:solidFill>
              </a:rPr>
              <a:t>instalacji fotowoltaicznej </a:t>
            </a:r>
            <a:endParaRPr lang="pl-PL" sz="3200" dirty="0">
              <a:solidFill>
                <a:srgbClr val="00B050"/>
              </a:solidFill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143749"/>
              </p:ext>
            </p:extLst>
          </p:nvPr>
        </p:nvGraphicFramePr>
        <p:xfrm>
          <a:off x="2489700" y="1628780"/>
          <a:ext cx="7242774" cy="245891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17875"/>
                <a:gridCol w="1549389"/>
                <a:gridCol w="1787755"/>
                <a:gridCol w="1787755"/>
              </a:tblGrid>
              <a:tr h="894572"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Moc instalacji</a:t>
                      </a:r>
                    </a:p>
                    <a:p>
                      <a:pPr algn="ctr"/>
                      <a:r>
                        <a:rPr lang="pl-PL" sz="1200" dirty="0" smtClean="0"/>
                        <a:t>kW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Ilość paneli fotowoltaicznych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Cena rynkowa</a:t>
                      </a:r>
                      <a:r>
                        <a:rPr lang="pl-PL" sz="1200" baseline="0" dirty="0" smtClean="0"/>
                        <a:t> netto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Wkład własny Mieszkańca</a:t>
                      </a:r>
                    </a:p>
                    <a:p>
                      <a:pPr algn="ctr"/>
                      <a:r>
                        <a:rPr lang="pl-PL" sz="1200" dirty="0" smtClean="0"/>
                        <a:t>30%</a:t>
                      </a:r>
                      <a:endParaRPr lang="pl-PL" sz="1200" dirty="0"/>
                    </a:p>
                  </a:txBody>
                  <a:tcPr/>
                </a:tc>
              </a:tr>
              <a:tr h="57223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3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 11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16 000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r>
                        <a:rPr lang="pl-PL" sz="1400" baseline="0" dirty="0" smtClean="0"/>
                        <a:t> 800 zł</a:t>
                      </a:r>
                      <a:endParaRPr lang="pl-PL" sz="1400" dirty="0"/>
                    </a:p>
                  </a:txBody>
                  <a:tcPr/>
                </a:tc>
              </a:tr>
              <a:tr h="507694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4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aseline="0" dirty="0" smtClean="0"/>
                        <a:t> 15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 21 000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6 300 zł</a:t>
                      </a:r>
                      <a:endParaRPr lang="pl-PL" sz="1400" dirty="0"/>
                    </a:p>
                  </a:txBody>
                  <a:tcPr/>
                </a:tc>
              </a:tr>
              <a:tr h="48441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5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18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26 000 zł</a:t>
                      </a:r>
                      <a:endParaRPr lang="pl-P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/>
                        <a:t>7 800 zł</a:t>
                      </a:r>
                      <a:endParaRPr lang="pl-PL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6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5924" y="362139"/>
            <a:ext cx="76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Weryfikacja Techników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047" y="1295102"/>
            <a:ext cx="7563906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0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5923" y="69751"/>
            <a:ext cx="76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B050"/>
                </a:solidFill>
              </a:rPr>
              <a:t>KRYTERIA MERYTORYCZNE JAKOŚCIOWE 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132023"/>
              </p:ext>
            </p:extLst>
          </p:nvPr>
        </p:nvGraphicFramePr>
        <p:xfrm>
          <a:off x="2475619" y="928807"/>
          <a:ext cx="8732571" cy="502376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851937"/>
                <a:gridCol w="3639493"/>
                <a:gridCol w="3241141"/>
              </a:tblGrid>
              <a:tr h="283676"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Nazwa kryterium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Opis kryterium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Maks. liczba pkt.</a:t>
                      </a:r>
                      <a:endParaRPr lang="pl-PL" dirty="0"/>
                    </a:p>
                  </a:txBody>
                  <a:tcPr/>
                </a:tc>
              </a:tr>
              <a:tr h="503004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/>
                        <a:t>Efektywność kosztowa</a:t>
                      </a:r>
                    </a:p>
                    <a:p>
                      <a:pPr algn="ctr"/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 smtClean="0"/>
                        <a:t>Kryterium premiuje projekty o najniższym koszcie całkowitym, który przypada na sumę mocy zainstalowanej wszystkich instalacji OZE, które będą wykonane u odbiorców ostatecznych projektu parasolowego.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/>
                        <a:t>20</a:t>
                      </a:r>
                      <a:endParaRPr lang="pl-PL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Moc zainstalowana</a:t>
                      </a:r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 smtClean="0"/>
                        <a:t>Kryterium premiuje projekty o najwyższej mocy zainstalowanej z odnawialnych źródeł energii, które będą wykonane u odbiorców ostatecznych projektu parasolowego.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dirty="0" smtClean="0"/>
                        <a:t>15</a:t>
                      </a:r>
                      <a:endParaRPr lang="pl-PL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/>
                        <a:t>Roczna redukcja </a:t>
                      </a:r>
                    </a:p>
                    <a:p>
                      <a:pPr algn="ctr"/>
                      <a:r>
                        <a:rPr lang="pl-PL" sz="1200" b="0" dirty="0" smtClean="0"/>
                        <a:t>ekwiwalentu CO2</a:t>
                      </a:r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 smtClean="0"/>
                        <a:t>Kryterium premiuje projekty, które umożliwiają jak najwyższą redukcję emisji gazów cieplarnianych.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  <a:endParaRPr lang="pl-PL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/>
                        <a:t>Liczba gospodarstw domowych</a:t>
                      </a:r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 smtClean="0"/>
                        <a:t>Kryterium premiuje projekty, których realizacja skutkować będzie jak największą liczbą gospodarstw domowych, w których zainstalowane będą mikroźródła OZE oraz projekty, w których OZE zostanie zainstalowane w gospodarstwach </a:t>
                      </a:r>
                      <a:r>
                        <a:rPr lang="pl-PL" sz="1000" u="sng" dirty="0" smtClean="0"/>
                        <a:t>dotkniętych problemem ubóstwa energetycznego.</a:t>
                      </a:r>
                      <a:endParaRPr lang="pl-PL" sz="1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  <a:endParaRPr lang="pl-PL" sz="18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/>
                        <a:t>Udział finansowy ostatecznych odbiorców wsparcia</a:t>
                      </a:r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 smtClean="0"/>
                        <a:t>Kryterium premiuje projekty, w których wkład własny ostatecznych odbiorców projektu parasolowego będzie jak największy.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 &lt; udział finansowy &lt; 15 %             =  5</a:t>
                      </a:r>
                      <a:r>
                        <a:rPr lang="pl-PL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pkt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15 % ≤ udział finansowy &lt; 30 %             = 10</a:t>
                      </a:r>
                      <a:r>
                        <a:rPr lang="pl-PL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pkt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udział finansowy  ≥ 30 %             </a:t>
                      </a:r>
                      <a:r>
                        <a:rPr lang="pl-PL" sz="1000" b="0" dirty="0" smtClean="0"/>
                        <a:t>= 15 pkt</a:t>
                      </a:r>
                      <a:endParaRPr lang="pl-PL" sz="1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/>
                        <a:t>Gotowość do realizacji</a:t>
                      </a:r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 smtClean="0"/>
                        <a:t>Kryterium premiuje projekty przygotowane do realizacji, które nie posiadają barier administracyjnych zagrażających ich wykonaniu.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800" b="0" dirty="0"/>
                    </a:p>
                  </a:txBody>
                  <a:tcPr/>
                </a:tc>
              </a:tr>
              <a:tr h="695607">
                <a:tc>
                  <a:txBody>
                    <a:bodyPr/>
                    <a:lstStyle/>
                    <a:p>
                      <a:pPr algn="ctr"/>
                      <a:r>
                        <a:rPr lang="pl-PL" sz="1200" b="0" dirty="0" smtClean="0"/>
                        <a:t>Zgodność z planami gospodarki niskoemisyjnej</a:t>
                      </a:r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000" dirty="0" smtClean="0"/>
                        <a:t>W ramach kryterium oceniane będzie czy projekt stanowi element lub jest spójny z celami lokalnych dokumentów strategicznych w zakresie rozwoju OZE i efektywności energetycznej.</a:t>
                      </a:r>
                      <a:endParaRPr lang="pl-PL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pl-PL" sz="1800" b="0" dirty="0" smtClean="0"/>
                    </a:p>
                    <a:p>
                      <a:pPr algn="ctr"/>
                      <a:endParaRPr lang="pl-PL" sz="1800" b="0" dirty="0"/>
                    </a:p>
                  </a:txBody>
                  <a:tcPr/>
                </a:tc>
              </a:tr>
              <a:tr h="211850">
                <a:tc>
                  <a:txBody>
                    <a:bodyPr/>
                    <a:lstStyle/>
                    <a:p>
                      <a:pPr algn="ctr"/>
                      <a:endParaRPr lang="pl-PL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l-PL" dirty="0" smtClean="0"/>
                        <a:t>Suma:</a:t>
                      </a:r>
                      <a:endParaRPr lang="pl-P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100</a:t>
                      </a:r>
                      <a:endParaRPr lang="pl-P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9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17281" y="69751"/>
            <a:ext cx="7686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Ubóstwo Energetyczne</a:t>
            </a:r>
            <a:endParaRPr lang="pl-PL" sz="3200" dirty="0">
              <a:solidFill>
                <a:srgbClr val="00B050"/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417274" y="649777"/>
            <a:ext cx="869132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 gospodarstwa domowe dotknięte problemem ubóstwa energetycznego uważane są te, których członkowie w dniu złożenia wniosku o objęcie projektem parasolowym posiadać będą przyznane prawo do</a:t>
            </a:r>
            <a:r>
              <a:rPr lang="pl-PL" dirty="0" smtClean="0"/>
              <a:t>:</a:t>
            </a:r>
          </a:p>
          <a:p>
            <a:endParaRPr lang="pl-PL" dirty="0"/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x-none" smtClean="0"/>
              <a:t>dodatku </a:t>
            </a:r>
            <a:r>
              <a:rPr lang="x-none"/>
              <a:t>mieszkaniowego i/lub energetycznego 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gospodarstwa  domowe  których  członkami  są  osoby z niepełnosprawnością,  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 smtClean="0"/>
              <a:t>gospodarstwa   </a:t>
            </a:r>
            <a:r>
              <a:rPr lang="pl-PL" dirty="0"/>
              <a:t>domowe   których   członkowie, w dniu złożenia  wniosku o objęcie  projektem  parasolowym posiadać   będą   przyznane   prawo   do   świadczenia rodzinnego </a:t>
            </a:r>
            <a:endParaRPr lang="pl-PL" dirty="0" smtClean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l-PL" dirty="0"/>
              <a:t>gospodarstwa  domowe  których  członkami  są  rodziny wielodzietne   i/lub   rodziny </a:t>
            </a:r>
          </a:p>
          <a:p>
            <a:pPr>
              <a:lnSpc>
                <a:spcPct val="150000"/>
              </a:lnSpc>
            </a:pPr>
            <a:r>
              <a:rPr lang="pl-PL" dirty="0"/>
              <a:t>      zastępcze, które otrzymują zasiłek rodzinny,</a:t>
            </a:r>
            <a:endParaRPr lang="pl-PL" dirty="0" smtClean="0"/>
          </a:p>
          <a:p>
            <a:pPr lvl="0">
              <a:lnSpc>
                <a:spcPct val="150000"/>
              </a:lnSpc>
            </a:pPr>
            <a:r>
              <a:rPr lang="pl-PL" dirty="0" smtClean="0"/>
              <a:t>     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794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5924" y="362139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Techniczne aspekty Instalacji fotowoltaicznej. </a:t>
            </a:r>
            <a:endParaRPr lang="pl-PL" sz="3200" dirty="0">
              <a:solidFill>
                <a:srgbClr val="00B050"/>
              </a:solidFill>
            </a:endParaRPr>
          </a:p>
        </p:txBody>
      </p:sp>
      <p:pic>
        <p:nvPicPr>
          <p:cNvPr id="8" name="Picture 2" descr="C:\Users\Łukasz\Desktop\Jak-dziala-system-fotowoltaiczny.png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5921" y="1082301"/>
            <a:ext cx="6336704" cy="4838252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5924" y="5141490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108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5157" y="362139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>
                <a:solidFill>
                  <a:srgbClr val="00B050"/>
                </a:solidFill>
              </a:rPr>
              <a:t>System rozliczeń z zakładem energetycznym</a:t>
            </a:r>
          </a:p>
        </p:txBody>
      </p:sp>
      <p:sp>
        <p:nvSpPr>
          <p:cNvPr id="9" name="Tytuł 1"/>
          <p:cNvSpPr>
            <a:spLocks noGrp="1"/>
          </p:cNvSpPr>
          <p:nvPr/>
        </p:nvSpPr>
        <p:spPr>
          <a:xfrm>
            <a:off x="2280692" y="2600908"/>
            <a:ext cx="7630616" cy="16561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dirty="0">
                <a:solidFill>
                  <a:schemeClr val="accent1">
                    <a:lumMod val="75000"/>
                  </a:schemeClr>
                </a:solidFill>
              </a:rPr>
              <a:t>Bilansowanie polega na oddawaniu nadwyżki energii do sieci aby w momentach niedoboru odebrać zgromadzoną tam energię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74956" y="5102203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210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325925" y="362139"/>
            <a:ext cx="583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65157" y="357389"/>
            <a:ext cx="10483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00B050"/>
                </a:solidFill>
              </a:rPr>
              <a:t>Przykładowy Polikrystaliczny </a:t>
            </a:r>
            <a:r>
              <a:rPr lang="pl-PL" sz="3200" dirty="0">
                <a:solidFill>
                  <a:srgbClr val="00B050"/>
                </a:solidFill>
              </a:rPr>
              <a:t>panel fotowoltaiczny SV60P</a:t>
            </a:r>
          </a:p>
        </p:txBody>
      </p:sp>
      <p:pic>
        <p:nvPicPr>
          <p:cNvPr id="6" name="Picture 2" descr="C:\Users\Łukasz\Desktop\Selfa-SV60P-pane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1314" y="1001396"/>
            <a:ext cx="2437757" cy="3924553"/>
          </a:xfrm>
          <a:prstGeom prst="rect">
            <a:avLst/>
          </a:prstGeom>
          <a:noFill/>
        </p:spPr>
      </p:pic>
      <p:sp>
        <p:nvSpPr>
          <p:cNvPr id="8" name="pole tekstowe 7"/>
          <p:cNvSpPr txBox="1"/>
          <p:nvPr/>
        </p:nvSpPr>
        <p:spPr>
          <a:xfrm>
            <a:off x="2520641" y="1224736"/>
            <a:ext cx="43204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wymiar 1,7m X 1m</a:t>
            </a:r>
          </a:p>
          <a:p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w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aga 18 kg</a:t>
            </a:r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Zrobione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są z wykrystalizowanego krzemu.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Mają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</a:rPr>
              <a:t>kolor niebieski i </a:t>
            </a:r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są przy nasłonecznieniu występującym na terenie naszego kraju  jednymi z bardziej efektywnych oraz opłacalnych. </a:t>
            </a:r>
          </a:p>
          <a:p>
            <a:endParaRPr lang="pl-PL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Gwarancja producenta:</a:t>
            </a:r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10 lat na wady ukryte</a:t>
            </a:r>
          </a:p>
          <a:p>
            <a:r>
              <a:rPr lang="pl-PL" sz="2000" dirty="0" smtClean="0">
                <a:solidFill>
                  <a:schemeClr val="accent1">
                    <a:lumMod val="75000"/>
                  </a:schemeClr>
                </a:solidFill>
              </a:rPr>
              <a:t>25 lat na spadki mocy</a:t>
            </a:r>
            <a:endParaRPr lang="pl-PL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23548" y="5183684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3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687" y="136528"/>
            <a:ext cx="704654" cy="1026498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23548" y="5183684"/>
            <a:ext cx="2703909" cy="81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ymbol zastępczy zawartości 2"/>
          <p:cNvSpPr txBox="1">
            <a:spLocks/>
          </p:cNvSpPr>
          <p:nvPr/>
        </p:nvSpPr>
        <p:spPr>
          <a:xfrm>
            <a:off x="1932916" y="1173602"/>
            <a:ext cx="7292567" cy="40100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800" b="1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pl-PL" b="1" dirty="0" smtClean="0">
                <a:solidFill>
                  <a:schemeClr val="accent1">
                    <a:lumMod val="75000"/>
                  </a:schemeClr>
                </a:solidFill>
              </a:rPr>
              <a:t>Inwerter (falownik)</a:t>
            </a:r>
            <a:r>
              <a:rPr lang="pl-PL" dirty="0" smtClean="0">
                <a:solidFill>
                  <a:schemeClr val="accent1">
                    <a:lumMod val="75000"/>
                  </a:schemeClr>
                </a:solidFill>
              </a:rPr>
              <a:t> to podstawowa część instalacji fotowoltaicznej, która dba o dopasowywanie charakterystyki produkowanej energii do parametrów sieci publicznej. To właśnie w nim generowany przez moduły fotowoltaiczne prąd stały (DC) jest zmieniany w prąd przemienny (AC). Dodatkowo inwerter odpowiada także za zarządzanie systemem i monitorowanie jego wydajności</a:t>
            </a:r>
            <a:r>
              <a:rPr lang="pl-PL" sz="2800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979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924</Words>
  <Application>Microsoft Office PowerPoint</Application>
  <PresentationFormat>Niestandardowy</PresentationFormat>
  <Paragraphs>144</Paragraphs>
  <Slides>20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1" baseType="lpstr">
      <vt:lpstr>1_Office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Kuba Sajur</dc:creator>
  <cp:lastModifiedBy>Jakub Sajur</cp:lastModifiedBy>
  <cp:revision>161</cp:revision>
  <cp:lastPrinted>2017-01-05T06:42:21Z</cp:lastPrinted>
  <dcterms:created xsi:type="dcterms:W3CDTF">2016-07-02T08:42:39Z</dcterms:created>
  <dcterms:modified xsi:type="dcterms:W3CDTF">2017-01-05T06:43:25Z</dcterms:modified>
</cp:coreProperties>
</file>